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handoutMasterIdLst>
    <p:handoutMasterId r:id="rId29"/>
  </p:handoutMasterIdLst>
  <p:sldIdLst>
    <p:sldId id="257" r:id="rId3"/>
    <p:sldId id="673" r:id="rId4"/>
    <p:sldId id="674" r:id="rId5"/>
    <p:sldId id="675" r:id="rId6"/>
    <p:sldId id="676" r:id="rId7"/>
    <p:sldId id="677" r:id="rId8"/>
    <p:sldId id="678" r:id="rId9"/>
    <p:sldId id="680" r:id="rId10"/>
    <p:sldId id="681" r:id="rId11"/>
    <p:sldId id="682" r:id="rId12"/>
    <p:sldId id="683" r:id="rId13"/>
    <p:sldId id="684" r:id="rId14"/>
    <p:sldId id="685" r:id="rId15"/>
    <p:sldId id="686" r:id="rId16"/>
    <p:sldId id="688" r:id="rId17"/>
    <p:sldId id="687" r:id="rId18"/>
    <p:sldId id="689" r:id="rId19"/>
    <p:sldId id="691" r:id="rId20"/>
    <p:sldId id="693" r:id="rId21"/>
    <p:sldId id="694" r:id="rId22"/>
    <p:sldId id="695" r:id="rId23"/>
    <p:sldId id="696" r:id="rId24"/>
    <p:sldId id="697" r:id="rId25"/>
    <p:sldId id="698" r:id="rId26"/>
    <p:sldId id="699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31"/>
    <p:restoredTop sz="50000" autoAdjust="0"/>
  </p:normalViewPr>
  <p:slideViewPr>
    <p:cSldViewPr snapToGrid="0">
      <p:cViewPr varScale="1">
        <p:scale>
          <a:sx n="124" d="100"/>
          <a:sy n="124" d="100"/>
        </p:scale>
        <p:origin x="7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0D558-D351-4D83-94B2-1D2521AF4FC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cs typeface="Calibri" pitchFamily="34" charset="0"/>
              </a:rPr>
              <a:t>Information Currencies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Kelvin (K)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heartwarming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events!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Temperature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thermal energy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1.380649×10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−23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 / K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Boltzmann constant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joule (J) = 1 (kg * m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/ s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was measured empirically using an “acoustic resonator”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062491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/sites/default/files/styles/960_x_960_limit/public/images/2017/12/20/mike_and_gas_constant_resonator_img002_resized.jpg?itok=N4xGI-nI</a:t>
            </a:r>
          </a:p>
        </p:txBody>
      </p:sp>
      <p:pic>
        <p:nvPicPr>
          <p:cNvPr id="15362" name="Picture 2" descr="NIST researcher Mike Moldover with a basketball-sized metal sphere used to measure the speed of sound in a gas">
            <a:extLst>
              <a:ext uri="{FF2B5EF4-FFF2-40B4-BE49-F238E27FC236}">
                <a16:creationId xmlns:a16="http://schemas.microsoft.com/office/drawing/2014/main" id="{009B8D97-AD98-FB4F-A6F5-DB830E86A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578" y="4360667"/>
            <a:ext cx="3409244" cy="213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92AFE0-31EB-B148-B274-6A45AFFCAA62}"/>
              </a:ext>
            </a:extLst>
          </p:cNvPr>
          <p:cNvSpPr/>
          <p:nvPr/>
        </p:nvSpPr>
        <p:spPr>
          <a:xfrm>
            <a:off x="30219" y="2393244"/>
            <a:ext cx="8848491" cy="4459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Mole (mol)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numerous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possibilities!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Amount of substance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how many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elementary entities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 given substance are in an object/sample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en-US" sz="3200" i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6. 02214076 x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23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particles / mol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Avogadro’s number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Value set by the International Bureau of Weights and Measures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=https%3A%2F%2Fwww.istockphoto.com%2Fphotos%2Fmole-animal&amp;psig=AOvVaw3-kGEh5rmx2g4bcchmx9k_&amp;ust=1648749197129000&amp;source=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=0CAsQjRxqFwoTCMDImcWz7vYCFQAAAAAdAAAAABAD</a:t>
            </a:r>
          </a:p>
        </p:txBody>
      </p:sp>
      <p:pic>
        <p:nvPicPr>
          <p:cNvPr id="16386" name="Picture 2" descr="5,040 Mole Animal Stock Photos, Pictures &amp; Royalty-Free Images - iStock">
            <a:extLst>
              <a:ext uri="{FF2B5EF4-FFF2-40B4-BE49-F238E27FC236}">
                <a16:creationId xmlns:a16="http://schemas.microsoft.com/office/drawing/2014/main" id="{2AF9A1DB-A940-B041-8603-4F512806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68" y="4857574"/>
            <a:ext cx="2301992" cy="17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FACE1F-552D-C442-88C1-5D38FE243DFE}"/>
              </a:ext>
            </a:extLst>
          </p:cNvPr>
          <p:cNvSpPr/>
          <p:nvPr/>
        </p:nvSpPr>
        <p:spPr>
          <a:xfrm>
            <a:off x="30219" y="2901244"/>
            <a:ext cx="8848491" cy="39511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8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Candela (cd)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illuminating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analyses!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Luminous intensity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luminous power per unit solid angle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(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some FOV) emitted by a point light source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200" i="1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cd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683 lumens / W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 on  the </a:t>
            </a:r>
            <a:r>
              <a:rPr lang="en-US" sz="2800" dirty="0"/>
              <a:t>luminous efficacy of monochromatic radiation of frequency 540 × 10</a:t>
            </a:r>
            <a:r>
              <a:rPr lang="en-US" sz="2800" baseline="30000" dirty="0"/>
              <a:t>12</a:t>
            </a:r>
            <a:r>
              <a:rPr lang="en-US" sz="2800" dirty="0"/>
              <a:t> Hz (~555 nm)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FWIW in optics we just use 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www.ksoc.co.jp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seihin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/lasers/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dpss.jpg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7410" name="Picture 2" descr="553nm All in One Diode Pumped Solid State Laser">
            <a:extLst>
              <a:ext uri="{FF2B5EF4-FFF2-40B4-BE49-F238E27FC236}">
                <a16:creationId xmlns:a16="http://schemas.microsoft.com/office/drawing/2014/main" id="{CC78454E-45B3-F34C-829D-8A596EB0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17" y="4944268"/>
            <a:ext cx="2004416" cy="14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19453B-39FC-A648-912C-18979316896C}"/>
              </a:ext>
            </a:extLst>
          </p:cNvPr>
          <p:cNvSpPr/>
          <p:nvPr/>
        </p:nvSpPr>
        <p:spPr>
          <a:xfrm>
            <a:off x="30219" y="3160888"/>
            <a:ext cx="8848491" cy="3691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Can’t get enough of the SI constants?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/sites/default/files/styles/960_x_960_limit/public/images/2018/10/30/17pml015_si-constants-card.jpg?itok=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Ecezgy_j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458" name="Picture 2" descr="Person holding wallet card showing the values of fundamental constants being used for revising the International System of Units, the modern metric system.">
            <a:extLst>
              <a:ext uri="{FF2B5EF4-FFF2-40B4-BE49-F238E27FC236}">
                <a16:creationId xmlns:a16="http://schemas.microsoft.com/office/drawing/2014/main" id="{FFE11AF2-5D80-A54B-9E54-6B4A286F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66" y="1261923"/>
            <a:ext cx="5706268" cy="489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80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Electromagnetic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hematic of the EM spectrum">
            <a:extLst>
              <a:ext uri="{FF2B5EF4-FFF2-40B4-BE49-F238E27FC236}">
                <a16:creationId xmlns:a16="http://schemas.microsoft.com/office/drawing/2014/main" id="{37A86FB9-ED17-3449-A98B-5A7E1CEF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22" y="1084438"/>
            <a:ext cx="6852356" cy="44652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science.nasa.gov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/files/science-pink/s3fs-public/styles/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science_news_hero_image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/public/thumbnails/image/intro-1.jpg?itok=iRsuB2Q7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7" y="5839829"/>
            <a:ext cx="8552985" cy="60414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favorite part of the EM spectrum?</a:t>
            </a:r>
          </a:p>
        </p:txBody>
      </p:sp>
    </p:spTree>
    <p:extLst>
      <p:ext uri="{BB962C8B-B14F-4D97-AF65-F5344CB8AC3E}">
        <p14:creationId xmlns:p14="http://schemas.microsoft.com/office/powerpoint/2010/main" val="3873156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Electromagnetic radiation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A schematic of the EM spectrum">
            <a:extLst>
              <a:ext uri="{FF2B5EF4-FFF2-40B4-BE49-F238E27FC236}">
                <a16:creationId xmlns:a16="http://schemas.microsoft.com/office/drawing/2014/main" id="{37A86FB9-ED17-3449-A98B-5A7E1CEF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76" y="1005416"/>
            <a:ext cx="5085645" cy="3313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science.nasa.gov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/files/science-pink/s3fs-public/styles/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science_news_hero_image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/public/thumbnails/image/intro-1.jpg?itok=iRsuB2Q7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5" y="4679087"/>
            <a:ext cx="8552985" cy="153851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Wavelength (𝝀)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(velocity) / frequency (f)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Greater f == more energy</a:t>
            </a:r>
          </a:p>
        </p:txBody>
      </p:sp>
    </p:spTree>
    <p:extLst>
      <p:ext uri="{BB962C8B-B14F-4D97-AF65-F5344CB8AC3E}">
        <p14:creationId xmlns:p14="http://schemas.microsoft.com/office/powerpoint/2010/main" val="2407634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582725"/>
            <a:ext cx="7145867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i.redd.it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/pz6s3irlge861.png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12BF5-036B-2B4F-83EA-9FA108F1D264}"/>
              </a:ext>
            </a:extLst>
          </p:cNvPr>
          <p:cNvSpPr txBox="1"/>
          <p:nvPr/>
        </p:nvSpPr>
        <p:spPr>
          <a:xfrm>
            <a:off x="295507" y="5839829"/>
            <a:ext cx="8552985" cy="60414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going on here?</a:t>
            </a:r>
          </a:p>
        </p:txBody>
      </p:sp>
      <p:pic>
        <p:nvPicPr>
          <p:cNvPr id="21506" name="Picture 2" descr="r/physicsmemes - made with paint">
            <a:extLst>
              <a:ext uri="{FF2B5EF4-FFF2-40B4-BE49-F238E27FC236}">
                <a16:creationId xmlns:a16="http://schemas.microsoft.com/office/drawing/2014/main" id="{1766DC75-85FC-244F-A33C-1DEB7FD9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37" y="93869"/>
            <a:ext cx="5417724" cy="56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8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Wave-particle duality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444584"/>
            <a:ext cx="7145867" cy="3651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i.redd.it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/pz6s3irlge861.png,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/commons/thumb/3/39/Young%27s_slits.jpg/2880px-Young%27s_slits.jpg, https://static1.srcdn.com/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wordpress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/wp-content/uploads/2020/11/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tim-and-eric-mind-blown.jpg?q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=50&amp;fit=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crop&amp;w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=960&amp;h=500&amp;dpr=1.5 </a:t>
            </a:r>
          </a:p>
        </p:txBody>
      </p:sp>
      <p:pic>
        <p:nvPicPr>
          <p:cNvPr id="7" name="Picture 2" descr="r/physicsmemes - made with paint">
            <a:extLst>
              <a:ext uri="{FF2B5EF4-FFF2-40B4-BE49-F238E27FC236}">
                <a16:creationId xmlns:a16="http://schemas.microsoft.com/office/drawing/2014/main" id="{A59E6A19-BA75-264D-B272-3741FCC67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967" y="1181414"/>
            <a:ext cx="4011705" cy="420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BBD7E-C73E-CB4A-94BB-3570AE80A677}"/>
              </a:ext>
            </a:extLst>
          </p:cNvPr>
          <p:cNvSpPr txBox="1"/>
          <p:nvPr/>
        </p:nvSpPr>
        <p:spPr>
          <a:xfrm>
            <a:off x="89478" y="1103917"/>
            <a:ext cx="4278489" cy="14527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waves interfere with each other -&gt; diffraction pattern 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B873FF4-5232-F64D-8A7E-E263F3E94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8" y="2497986"/>
            <a:ext cx="2714977" cy="75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156E58-3B1D-5F4C-A04B-F56A14E1F2B6}"/>
              </a:ext>
            </a:extLst>
          </p:cNvPr>
          <p:cNvSpPr txBox="1"/>
          <p:nvPr/>
        </p:nvSpPr>
        <p:spPr>
          <a:xfrm>
            <a:off x="89478" y="3533804"/>
            <a:ext cx="4278489" cy="14527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Place a detector at a slit, diffraction pattern disappears (!!)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C09B52-1393-B44F-B8E8-3F978987A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41" y="4418374"/>
            <a:ext cx="1314779" cy="684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F7D1A2-0B99-7F47-A75B-1DB0444F8EC3}"/>
              </a:ext>
            </a:extLst>
          </p:cNvPr>
          <p:cNvSpPr txBox="1"/>
          <p:nvPr/>
        </p:nvSpPr>
        <p:spPr>
          <a:xfrm>
            <a:off x="0" y="5412598"/>
            <a:ext cx="8602133" cy="94375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Electromagnetic radiation behaves simultaneously as a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wave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a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(photon)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FDA40-6267-9A4F-8D05-B032AE65FDD2}"/>
              </a:ext>
            </a:extLst>
          </p:cNvPr>
          <p:cNvSpPr/>
          <p:nvPr/>
        </p:nvSpPr>
        <p:spPr>
          <a:xfrm>
            <a:off x="30219" y="3217333"/>
            <a:ext cx="8848491" cy="2195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4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Photoelectric effect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0" y="6444584"/>
            <a:ext cx="7145867" cy="3651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/commons/thumb/a/a6/Photoelectric_effect_in_a_solid_-_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diagram.svg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/1920px-Photoelectric_effect_in_a_solid_-_diagram.svg.png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E163F369-7371-A24F-A34F-82607B16B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441" y="1269648"/>
            <a:ext cx="4758997" cy="475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53526" y="1661650"/>
            <a:ext cx="4518474" cy="423115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 radiation (photons) in, (photo)electrons out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of incident EM must be above a threshold, dependent only on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Trivia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https://i2.wp.com/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www.evolvedcontact.com.au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/articles/wp-content/uploads/2020/04/81-817751_quiz-time-announcement-poster-neon-signboard-vector-quiz.png?fit=1024%2C417&amp;ssl=1,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scuffedentertainment.com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/wp-content/uploads/2021/03/pub-trivia-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quiz.jpg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4328611"/>
            <a:ext cx="8534400" cy="19395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Teams of 2–3 (card draw)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Phones and computers away</a:t>
            </a:r>
          </a:p>
        </p:txBody>
      </p:sp>
      <p:pic>
        <p:nvPicPr>
          <p:cNvPr id="26626" name="Picture 2" descr="Pub Trivia Quiz: Can You Get Every Question Correct?">
            <a:extLst>
              <a:ext uri="{FF2B5EF4-FFF2-40B4-BE49-F238E27FC236}">
                <a16:creationId xmlns:a16="http://schemas.microsoft.com/office/drawing/2014/main" id="{0ED3B5C1-F6C5-F441-8BF7-2CB0869BF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96" y="1621544"/>
            <a:ext cx="3375204" cy="20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eam Building Trivia - 100 Trivia Questions To Help Connect With Your Team  | Evolved Contact">
            <a:extLst>
              <a:ext uri="{FF2B5EF4-FFF2-40B4-BE49-F238E27FC236}">
                <a16:creationId xmlns:a16="http://schemas.microsoft.com/office/drawing/2014/main" id="{8A358290-AC60-8A41-92C2-844D8B9B1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2" y="1621544"/>
            <a:ext cx="5073936" cy="206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(re) Introductions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621188"/>
            <a:ext cx="8552985" cy="299596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/ pronouns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you’re working on right now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Favorite SI base unit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SI Units - 2018">
            <a:extLst>
              <a:ext uri="{FF2B5EF4-FFF2-40B4-BE49-F238E27FC236}">
                <a16:creationId xmlns:a16="http://schemas.microsoft.com/office/drawing/2014/main" id="{6EEF518E-E2FB-464A-BB11-FD489239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377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10738-0C2F-6843-A435-858567226E32}"/>
              </a:ext>
            </a:extLst>
          </p:cNvPr>
          <p:cNvSpPr txBox="1"/>
          <p:nvPr/>
        </p:nvSpPr>
        <p:spPr>
          <a:xfrm>
            <a:off x="0" y="6538912"/>
            <a:ext cx="5599191" cy="2430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pml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/weights-and-measures/metric-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-units</a:t>
            </a: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1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52400" y="5457500"/>
            <a:ext cx="8534400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does this actually measure?</a:t>
            </a:r>
          </a:p>
        </p:txBody>
      </p:sp>
      <p:pic>
        <p:nvPicPr>
          <p:cNvPr id="27650" name="Picture 2" descr="Amazon.com: Taylor 400 Lb. Capacity Digital Bathroom Scale (White) : Health  &amp; Household">
            <a:extLst>
              <a:ext uri="{FF2B5EF4-FFF2-40B4-BE49-F238E27FC236}">
                <a16:creationId xmlns:a16="http://schemas.microsoft.com/office/drawing/2014/main" id="{0DF0FDE1-3F74-0042-BECB-3B9C1DB4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99" y="1181414"/>
            <a:ext cx="3321402" cy="342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ECD60-6D10-8342-98B4-2548C51563B8}"/>
              </a:ext>
            </a:extLst>
          </p:cNvPr>
          <p:cNvSpPr txBox="1"/>
          <p:nvPr/>
        </p:nvSpPr>
        <p:spPr>
          <a:xfrm>
            <a:off x="1653822" y="4625629"/>
            <a:ext cx="5836356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Digital bathroom scale</a:t>
            </a:r>
          </a:p>
        </p:txBody>
      </p:sp>
    </p:spTree>
    <p:extLst>
      <p:ext uri="{BB962C8B-B14F-4D97-AF65-F5344CB8AC3E}">
        <p14:creationId xmlns:p14="http://schemas.microsoft.com/office/powerpoint/2010/main" val="2335424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8"/>
            <a:ext cx="4624323" cy="48806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 gauge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changes electrical resistance 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as a function of deformation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Changes 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converted to digital units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 relies on calibration</a:t>
            </a:r>
          </a:p>
        </p:txBody>
      </p:sp>
      <p:pic>
        <p:nvPicPr>
          <p:cNvPr id="27650" name="Picture 2" descr="Amazon.com: Taylor 400 Lb. Capacity Digital Bathroom Scale (White) : Health  &amp; Household">
            <a:extLst>
              <a:ext uri="{FF2B5EF4-FFF2-40B4-BE49-F238E27FC236}">
                <a16:creationId xmlns:a16="http://schemas.microsoft.com/office/drawing/2014/main" id="{0DF0FDE1-3F74-0042-BECB-3B9C1DB40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297" y="974874"/>
            <a:ext cx="1423393" cy="14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808C1EBB-ECF5-A843-A0D9-7A29F86B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23" y="2193261"/>
            <a:ext cx="2422078" cy="37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078133" y="2043289"/>
            <a:ext cx="835378" cy="626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01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Concept: transducers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4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/images/I/61ZOy1oalYL._AC_SL1500_.jpg,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/commons/thumb/c/c3/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StrainGaugeVisualization.svg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/1024px-StrainGaugeVisualization.svg.png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304800" y="1475739"/>
            <a:ext cx="6491111" cy="471057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Strain gauges are examples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transducers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Transducers convert energy from one form to another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Here: weight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kg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in, ∆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(V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i="1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i="1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base units: kg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A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08C1EBB-ECF5-A843-A0D9-7A29F86B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23" y="1310402"/>
            <a:ext cx="1539410" cy="23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095F8B-A710-FE49-B6A5-9A66B6FD9241}"/>
              </a:ext>
            </a:extLst>
          </p:cNvPr>
          <p:cNvSpPr/>
          <p:nvPr/>
        </p:nvSpPr>
        <p:spPr>
          <a:xfrm>
            <a:off x="-9291" y="5238044"/>
            <a:ext cx="8848491" cy="127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7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Question 2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(10 mins)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/commons/c/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cb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/717mpg.jpg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52400" y="5457500"/>
            <a:ext cx="8534400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does this actually measure?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ECD60-6D10-8342-98B4-2548C51563B8}"/>
              </a:ext>
            </a:extLst>
          </p:cNvPr>
          <p:cNvSpPr txBox="1"/>
          <p:nvPr/>
        </p:nvSpPr>
        <p:spPr>
          <a:xfrm>
            <a:off x="1653822" y="4594613"/>
            <a:ext cx="5836356" cy="71752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 speedometer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64197DD8-1589-0E44-89B3-0A3FF09D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822" y="1413175"/>
            <a:ext cx="5836356" cy="31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8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 descr="ABS Wheel Speed Sensor Tone Ring - Walmart.com - Walmart.com">
            <a:extLst>
              <a:ext uri="{FF2B5EF4-FFF2-40B4-BE49-F238E27FC236}">
                <a16:creationId xmlns:a16="http://schemas.microsoft.com/office/drawing/2014/main" id="{BD42A273-D79A-8A40-A8A6-67D16DF1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65019"/>
            <a:ext cx="169584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Answer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3"/>
            <a:ext cx="6208891" cy="3000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/content/image/3-s2.0-B9780750651318500129-f11-40-9780750651318.gif, https://i5.walmartimages.com/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/4fbb556a-dcde-46fe-88f7-dc4da8676bdb.736184df7fa4885998187990b6299827.jpeg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12887" y="988694"/>
            <a:ext cx="5774704" cy="53676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Ferromagnetic toothed ring spins with axel or drive shaft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Sensor contains electromagnet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Teeth distort magnetic field -&gt; creates alternating electrical field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Changes in spin speed -&gt; changes 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alternating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Approach relies on calibration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834489" y="2043289"/>
            <a:ext cx="79022" cy="6673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E46F35F9-44FB-794F-B899-76DB233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80" y="771670"/>
            <a:ext cx="2107662" cy="11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Speed Sensor - an overview | ScienceDirect Topics">
            <a:extLst>
              <a:ext uri="{FF2B5EF4-FFF2-40B4-BE49-F238E27FC236}">
                <a16:creationId xmlns:a16="http://schemas.microsoft.com/office/drawing/2014/main" id="{6E82AE21-2408-2645-8A0D-2218DA4B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62" y="2806120"/>
            <a:ext cx="216535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461EF-046A-A245-9357-002D49347BAC}"/>
              </a:ext>
            </a:extLst>
          </p:cNvPr>
          <p:cNvSpPr txBox="1"/>
          <p:nvPr/>
        </p:nvSpPr>
        <p:spPr>
          <a:xfrm>
            <a:off x="5902520" y="6126042"/>
            <a:ext cx="2997200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Tone wheel</a:t>
            </a:r>
          </a:p>
        </p:txBody>
      </p:sp>
    </p:spTree>
    <p:extLst>
      <p:ext uri="{BB962C8B-B14F-4D97-AF65-F5344CB8AC3E}">
        <p14:creationId xmlns:p14="http://schemas.microsoft.com/office/powerpoint/2010/main" val="1828015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6" descr="ABS Wheel Speed Sensor Tone Ring - Walmart.com - Walmart.com">
            <a:extLst>
              <a:ext uri="{FF2B5EF4-FFF2-40B4-BE49-F238E27FC236}">
                <a16:creationId xmlns:a16="http://schemas.microsoft.com/office/drawing/2014/main" id="{BD42A273-D79A-8A40-A8A6-67D16DF1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565019"/>
            <a:ext cx="169584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conversion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12887" y="6516333"/>
            <a:ext cx="6208891" cy="3000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ars.els-cdn.com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/content/image/3-s2.0-B9780750651318500129-f11-40-9780750651318.gif, https://i5.walmartimages.com/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asr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/4fbb556a-dcde-46fe-88f7-dc4da8676bdb.736184df7fa4885998187990b6299827.jpeg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112887" y="988694"/>
            <a:ext cx="5774704" cy="53676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Velocity is desired readout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Angular velocity of driveshaft/axel a proxy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Velocity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in, V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en-US" sz="2800" dirty="0" err="1">
                <a:solidFill>
                  <a:prstClr val="black"/>
                </a:solidFill>
                <a:latin typeface="Calibri"/>
              </a:rPr>
              <a:t>Ω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*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out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base units: (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 </a:t>
            </a:r>
            <a:r>
              <a:rPr lang="en-US" sz="28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A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E7C87-0DCB-9648-9BE5-6F93C5C86922}"/>
              </a:ext>
            </a:extLst>
          </p:cNvPr>
          <p:cNvCxnSpPr>
            <a:cxnSpLocks/>
          </p:cNvCxnSpPr>
          <p:nvPr/>
        </p:nvCxnSpPr>
        <p:spPr>
          <a:xfrm flipV="1">
            <a:off x="7834489" y="2043289"/>
            <a:ext cx="79022" cy="6673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>
            <a:extLst>
              <a:ext uri="{FF2B5EF4-FFF2-40B4-BE49-F238E27FC236}">
                <a16:creationId xmlns:a16="http://schemas.microsoft.com/office/drawing/2014/main" id="{E46F35F9-44FB-794F-B899-76DB233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80" y="771670"/>
            <a:ext cx="2107662" cy="11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Speed Sensor - an overview | ScienceDirect Topics">
            <a:extLst>
              <a:ext uri="{FF2B5EF4-FFF2-40B4-BE49-F238E27FC236}">
                <a16:creationId xmlns:a16="http://schemas.microsoft.com/office/drawing/2014/main" id="{6E82AE21-2408-2645-8A0D-2218DA4B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62" y="2806120"/>
            <a:ext cx="2165350" cy="169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461EF-046A-A245-9357-002D49347BAC}"/>
              </a:ext>
            </a:extLst>
          </p:cNvPr>
          <p:cNvSpPr txBox="1"/>
          <p:nvPr/>
        </p:nvSpPr>
        <p:spPr>
          <a:xfrm>
            <a:off x="5902520" y="6126042"/>
            <a:ext cx="2997200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Tone wheel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AC3A53-BD3D-FD4D-AD5A-C771A5607D71}"/>
              </a:ext>
            </a:extLst>
          </p:cNvPr>
          <p:cNvSpPr/>
          <p:nvPr/>
        </p:nvSpPr>
        <p:spPr>
          <a:xfrm>
            <a:off x="143658" y="3654040"/>
            <a:ext cx="5461824" cy="127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Goals for this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181415"/>
            <a:ext cx="8552985" cy="55400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Think about instruments in new ways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Dive deep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angles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Gain a better of understanding of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is being measured and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it can mislead you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40,011 Deep Dive Stock Photos, Pictures &amp; Royalty-Free Images - iStock">
            <a:extLst>
              <a:ext uri="{FF2B5EF4-FFF2-40B4-BE49-F238E27FC236}">
                <a16:creationId xmlns:a16="http://schemas.microsoft.com/office/drawing/2014/main" id="{B26E7582-5716-7C46-A0D5-630632DF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0" b="45914"/>
          <a:stretch/>
        </p:blipFill>
        <p:spPr bwMode="auto">
          <a:xfrm>
            <a:off x="3759224" y="1771326"/>
            <a:ext cx="2754467" cy="143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F84DE6-C9CE-0C48-9572-8981E276A6BA}"/>
              </a:ext>
            </a:extLst>
          </p:cNvPr>
          <p:cNvSpPr txBox="1"/>
          <p:nvPr/>
        </p:nvSpPr>
        <p:spPr>
          <a:xfrm>
            <a:off x="0" y="6451286"/>
            <a:ext cx="8365067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www.istockphoto.com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/photo/scuba-diving-in-the-wild-blue-yonder-in-french-polynesia-gm484092196-71525013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https://static1.srcdn.com/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wordpress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/wp-content/uploads/2020/11/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tim-and-eric-mind-blown.jpg?q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=50&amp;fit=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crop&amp;w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=960&amp;h=500&amp;dpr=1.5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581C1-B3B4-E748-89AD-17C4F1A7C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24" y="3300881"/>
            <a:ext cx="2754467" cy="14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5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Systeme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International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d'Unites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(SI)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3" y="1181415"/>
            <a:ext cx="8552985" cy="554006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Foundation of the metric system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Built on 7 </a:t>
            </a:r>
            <a:r>
              <a:rPr lang="en-US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 units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+ 7 associated constants. Assumed to be “mutually independent” (2019)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derived units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NIST base units logo">
            <a:extLst>
              <a:ext uri="{FF2B5EF4-FFF2-40B4-BE49-F238E27FC236}">
                <a16:creationId xmlns:a16="http://schemas.microsoft.com/office/drawing/2014/main" id="{F8753C9F-0B68-CE4E-A948-AB0A4C752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581" y="3404306"/>
            <a:ext cx="2952044" cy="29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6762044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/sites/default/files/styles/480_x_480_limit/public/images/2016/11/01/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si-globe-logo.jpg?itok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=9Z03oUtF</a:t>
            </a:r>
          </a:p>
        </p:txBody>
      </p:sp>
    </p:spTree>
    <p:extLst>
      <p:ext uri="{BB962C8B-B14F-4D97-AF65-F5344CB8AC3E}">
        <p14:creationId xmlns:p14="http://schemas.microsoft.com/office/powerpoint/2010/main" val="380958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 picture of a tourist holding a map, with the SI base units logo superimposed on top.">
            <a:extLst>
              <a:ext uri="{FF2B5EF4-FFF2-40B4-BE49-F238E27FC236}">
                <a16:creationId xmlns:a16="http://schemas.microsoft.com/office/drawing/2014/main" id="{6993F3E6-5EAA-F848-856A-8AE5C3BD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74750"/>
            <a:ext cx="77724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guided tour of the SI base units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6762044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media.istockphoto.com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/photos/travel-to-europe-tourist-looking-at-map-on-the-street-summer-holidays-picture-id1020217050?k=20&amp;m=1020217050&amp;s=612x612&amp;w=0&amp;h=7ldikMFS5XidjVHwYMnMRnfhXrSdqA3WRdUKkLYelIw=</a:t>
            </a:r>
          </a:p>
        </p:txBody>
      </p:sp>
      <p:pic>
        <p:nvPicPr>
          <p:cNvPr id="8" name="Picture 2" descr="SI Units - 2018">
            <a:extLst>
              <a:ext uri="{FF2B5EF4-FFF2-40B4-BE49-F238E27FC236}">
                <a16:creationId xmlns:a16="http://schemas.microsoft.com/office/drawing/2014/main" id="{300075CD-2BE2-1843-80F1-38416C2B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10786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9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Kilogram (kg)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massive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calculations!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quantity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matter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physical body</a:t>
            </a: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Inertial mass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resistance to changes in velocity</a:t>
            </a:r>
          </a:p>
          <a:p>
            <a:pPr marL="800100" lvl="1" indent="-342900" fontAlgn="auto">
              <a:spcBef>
                <a:spcPts val="0"/>
              </a:spcBef>
              <a:spcAft>
                <a:spcPts val="3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Gravitational mass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defines strength of interaction with gravitational fields (weight)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6.62607004 ×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-34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m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kg / 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Planck’s constant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 =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 *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frequency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768622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/commons/a/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af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/Watt_balance%2C_large_view.jpg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6CFFE8-E2D2-5744-A3D0-4B2136F2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92" y="4938497"/>
            <a:ext cx="1857022" cy="16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A7BA8E-9873-BC46-B5E4-9759094F33A3}"/>
              </a:ext>
            </a:extLst>
          </p:cNvPr>
          <p:cNvSpPr txBox="1"/>
          <p:nvPr/>
        </p:nvSpPr>
        <p:spPr>
          <a:xfrm>
            <a:off x="6043203" y="6536834"/>
            <a:ext cx="2286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Kibble Balance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416E10-F113-9A42-8B0F-CDC131C68413}"/>
              </a:ext>
            </a:extLst>
          </p:cNvPr>
          <p:cNvSpPr/>
          <p:nvPr/>
        </p:nvSpPr>
        <p:spPr>
          <a:xfrm>
            <a:off x="1" y="4370289"/>
            <a:ext cx="8848491" cy="24440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2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Meter (m)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lengthy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journeys!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Length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distance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dimension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299,792,458 m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 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Speed of light in a vacuum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 defined based on the Cesium standard (more soon!)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7112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www.google.com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url?sa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i&amp;url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=https%3A%2F%2Fstarwars.fandom.com%2Fwiki%2FLightspeed%2FLegends&amp;psig=AOvVaw2JW1S6KFHyEllGYWRdSznb&amp;ust=1648597525352000&amp;source=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images&amp;cd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vfe&amp;ved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=0CAsQjRxqFwoTCIiJgdL-6fYCFQAAAAAdAAAAABAD</a:t>
            </a:r>
          </a:p>
        </p:txBody>
      </p:sp>
      <p:pic>
        <p:nvPicPr>
          <p:cNvPr id="7170" name="Picture 2" descr="Lightspeed | Wookieepedia | Fandom">
            <a:extLst>
              <a:ext uri="{FF2B5EF4-FFF2-40B4-BE49-F238E27FC236}">
                <a16:creationId xmlns:a16="http://schemas.microsoft.com/office/drawing/2014/main" id="{20775C41-E9FA-E345-A7EB-CE3E88A9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755" y="4363401"/>
            <a:ext cx="43688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7FF285-6DFE-7843-98C3-5C5C01F8D66F}"/>
              </a:ext>
            </a:extLst>
          </p:cNvPr>
          <p:cNvSpPr/>
          <p:nvPr/>
        </p:nvSpPr>
        <p:spPr>
          <a:xfrm>
            <a:off x="1" y="2371725"/>
            <a:ext cx="8848491" cy="4453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Second (s)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timeless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experiences!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l-GR" sz="3200" dirty="0"/>
              <a:t>∆</a:t>
            </a:r>
            <a:r>
              <a:rPr lang="el-GR" sz="3200" i="1" dirty="0"/>
              <a:t>ν</a:t>
            </a:r>
            <a:r>
              <a:rPr lang="en-US" sz="3200" baseline="-25000" dirty="0"/>
              <a:t>Cs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9,192,631,770 s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</a:t>
            </a: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the frequency of the relaxation of Cs133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(Spin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4) to Cs133 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 = 3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4454465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/commons/4/43/NIST-F2_cesium_fountain_atomic_clock.jpg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A745E-ACED-4343-BE1B-99678540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923" y="1704521"/>
            <a:ext cx="1642521" cy="855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2F7F7A-0914-3846-B39A-27056847CBAE}"/>
              </a:ext>
            </a:extLst>
          </p:cNvPr>
          <p:cNvSpPr/>
          <p:nvPr/>
        </p:nvSpPr>
        <p:spPr>
          <a:xfrm>
            <a:off x="3318933" y="1609585"/>
            <a:ext cx="5825065" cy="950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FF07BB4-221C-FD4E-9381-BE04ED598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36" y="4298000"/>
            <a:ext cx="3137495" cy="224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12CA84-1B27-EA40-A421-A778160239A2}"/>
              </a:ext>
            </a:extLst>
          </p:cNvPr>
          <p:cNvSpPr txBox="1"/>
          <p:nvPr/>
        </p:nvSpPr>
        <p:spPr>
          <a:xfrm>
            <a:off x="5115283" y="6574857"/>
            <a:ext cx="2286000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“Atomic clock”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DAB44F-D8E5-C641-B429-80A4FB3C48F1}"/>
              </a:ext>
            </a:extLst>
          </p:cNvPr>
          <p:cNvSpPr/>
          <p:nvPr/>
        </p:nvSpPr>
        <p:spPr>
          <a:xfrm>
            <a:off x="30219" y="2316615"/>
            <a:ext cx="8848491" cy="45357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8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Ampere (A) : a unit for </a:t>
            </a:r>
            <a:r>
              <a: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shocking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discoveries!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95507" y="1086479"/>
            <a:ext cx="8552985" cy="51749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Measurable: 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Electric current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1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measure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charge flow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through a conductor or space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1.602176634 × 10</a:t>
            </a:r>
            <a:r>
              <a:rPr lang="en-US" sz="3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-19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coulombs</a:t>
            </a:r>
            <a:endParaRPr lang="en-US" sz="16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Elementary charge (proton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/ electron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coulomb = 1 A * 1 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value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depends on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(via Ohm’s law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 = IR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measures of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R), </a:t>
            </a:r>
            <a:r>
              <a:rPr lang="el-GR" sz="2800" dirty="0"/>
              <a:t>∆</a:t>
            </a:r>
            <a:r>
              <a:rPr lang="el-GR" sz="2800" i="1" dirty="0"/>
              <a:t>ν</a:t>
            </a:r>
            <a:r>
              <a:rPr lang="en-US" sz="2800" baseline="-25000" dirty="0"/>
              <a:t>Cs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27B65-9ED8-5340-83C7-D84AA0391311}"/>
              </a:ext>
            </a:extLst>
          </p:cNvPr>
          <p:cNvSpPr txBox="1"/>
          <p:nvPr/>
        </p:nvSpPr>
        <p:spPr>
          <a:xfrm>
            <a:off x="0" y="6538912"/>
            <a:ext cx="5062491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www.nist.gov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/sites/default/files/styles/960_x_960_limit/public/images/2017/08/31/JJ-9550x-60deg_002_colored.jpg?itok=SKo9MpkM</a:t>
            </a:r>
          </a:p>
        </p:txBody>
      </p:sp>
      <p:pic>
        <p:nvPicPr>
          <p:cNvPr id="11266" name="Picture 2" descr="Close-up of Josephson junctions on axion detector">
            <a:extLst>
              <a:ext uri="{FF2B5EF4-FFF2-40B4-BE49-F238E27FC236}">
                <a16:creationId xmlns:a16="http://schemas.microsoft.com/office/drawing/2014/main" id="{67552603-E6E6-7A47-A6DC-ACAB4FE0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92" y="4784548"/>
            <a:ext cx="1905028" cy="175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40409-D068-CE49-821B-7E07A009CDDE}"/>
              </a:ext>
            </a:extLst>
          </p:cNvPr>
          <p:cNvSpPr txBox="1"/>
          <p:nvPr/>
        </p:nvSpPr>
        <p:spPr>
          <a:xfrm>
            <a:off x="5586571" y="6544556"/>
            <a:ext cx="2911962" cy="27749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Josephson junction (measures </a:t>
            </a:r>
            <a:r>
              <a:rPr lang="en-US" sz="1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1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664867-3EA2-5E4D-85F2-08DCEF6EB490}"/>
              </a:ext>
            </a:extLst>
          </p:cNvPr>
          <p:cNvSpPr/>
          <p:nvPr/>
        </p:nvSpPr>
        <p:spPr>
          <a:xfrm>
            <a:off x="-1" y="2873022"/>
            <a:ext cx="8848491" cy="3984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7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32255</TotalTime>
  <Words>1770</Words>
  <Application>Microsoft Macintosh PowerPoint</Application>
  <PresentationFormat>On-screen Show (4:3)</PresentationFormat>
  <Paragraphs>199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Garamond</vt:lpstr>
      <vt:lpstr>Helvetica Neue</vt:lpstr>
      <vt:lpstr>Default Design</vt:lpstr>
      <vt:lpstr>Office Theme</vt:lpstr>
      <vt:lpstr>Information Currencies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577</cp:revision>
  <cp:lastPrinted>2020-02-27T18:10:39Z</cp:lastPrinted>
  <dcterms:created xsi:type="dcterms:W3CDTF">2008-01-08T19:18:25Z</dcterms:created>
  <dcterms:modified xsi:type="dcterms:W3CDTF">2022-04-06T23:10:31Z</dcterms:modified>
</cp:coreProperties>
</file>